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723" r:id="rId1"/>
  </p:sldMasterIdLst>
  <p:notesMasterIdLst>
    <p:notesMasterId r:id="rId17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59" r:id="rId11"/>
    <p:sldId id="260" r:id="rId12"/>
    <p:sldId id="263" r:id="rId13"/>
    <p:sldId id="272" r:id="rId14"/>
    <p:sldId id="273" r:id="rId15"/>
    <p:sldId id="274" r:id="rId16"/>
  </p:sldIdLst>
  <p:sldSz cx="14630400" cy="8229600"/>
  <p:notesSz cx="8229600" cy="14630400"/>
  <p:embeddedFontLst>
    <p:embeddedFont>
      <p:font typeface="Inter" panose="020B0604020202020204" charset="0"/>
      <p:regular r:id="rId18"/>
    </p:embeddedFont>
    <p:embeddedFont>
      <p:font typeface="Trebuchet MS" panose="020B0603020202020204" pitchFamily="34" charset="0"/>
      <p:regular r:id="rId19"/>
      <p:bold r:id="rId20"/>
      <p:italic r:id="rId21"/>
      <p:bold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Wingdings 3" panose="05040102010807070707" pitchFamily="18" charset="2"/>
      <p:regular r:id="rId2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57" d="100"/>
          <a:sy n="57" d="100"/>
        </p:scale>
        <p:origin x="5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0337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22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10160"/>
            <a:ext cx="14630400" cy="823976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8481" y="2885441"/>
            <a:ext cx="9320323" cy="1975562"/>
          </a:xfrm>
        </p:spPr>
        <p:txBody>
          <a:bodyPr anchor="b">
            <a:noAutofit/>
          </a:bodyPr>
          <a:lstStyle>
            <a:lvl1pPr algn="r">
              <a:defRPr sz="648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8481" y="4861000"/>
            <a:ext cx="9320323" cy="131627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05889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2" y="731520"/>
            <a:ext cx="10316002" cy="4084320"/>
          </a:xfrm>
        </p:spPr>
        <p:txBody>
          <a:bodyPr anchor="ctr">
            <a:normAutofit/>
          </a:bodyPr>
          <a:lstStyle>
            <a:lvl1pPr algn="l">
              <a:defRPr sz="528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2" y="5364480"/>
            <a:ext cx="10316002" cy="1885154"/>
          </a:xfrm>
        </p:spPr>
        <p:txBody>
          <a:bodyPr anchor="ctr">
            <a:normAutofit/>
          </a:bodyPr>
          <a:lstStyle>
            <a:lvl1pPr marL="0" indent="0" algn="l">
              <a:buNone/>
              <a:defRPr sz="216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2305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1" y="731520"/>
            <a:ext cx="9712961" cy="3627120"/>
          </a:xfrm>
        </p:spPr>
        <p:txBody>
          <a:bodyPr anchor="ctr">
            <a:normAutofit/>
          </a:bodyPr>
          <a:lstStyle>
            <a:lvl1pPr algn="l">
              <a:defRPr sz="528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39367" y="4358640"/>
            <a:ext cx="8669429" cy="4572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92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48640" indent="0">
              <a:buFontTx/>
              <a:buNone/>
              <a:defRPr/>
            </a:lvl2pPr>
            <a:lvl3pPr marL="1097280" indent="0">
              <a:buFontTx/>
              <a:buNone/>
              <a:defRPr/>
            </a:lvl3pPr>
            <a:lvl4pPr marL="1645920" indent="0">
              <a:buFontTx/>
              <a:buNone/>
              <a:defRPr/>
            </a:lvl4pPr>
            <a:lvl5pPr marL="219456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2" y="5364480"/>
            <a:ext cx="10316002" cy="1885154"/>
          </a:xfrm>
        </p:spPr>
        <p:txBody>
          <a:bodyPr anchor="ctr">
            <a:normAutofit/>
          </a:bodyPr>
          <a:lstStyle>
            <a:lvl1pPr marL="0" indent="0" algn="l">
              <a:buNone/>
              <a:defRPr sz="216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50244" y="948454"/>
            <a:ext cx="731520" cy="701731"/>
          </a:xfrm>
          <a:prstGeom prst="rect">
            <a:avLst/>
          </a:prstGeom>
        </p:spPr>
        <p:txBody>
          <a:bodyPr vert="horz" lIns="109728" tIns="54864" rIns="109728" bIns="54864" rtlCol="0" anchor="ctr">
            <a:noAutofit/>
          </a:bodyPr>
          <a:lstStyle/>
          <a:p>
            <a:pPr lvl="0"/>
            <a:r>
              <a:rPr lang="en-US" sz="96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71613" y="3463867"/>
            <a:ext cx="731520" cy="701731"/>
          </a:xfrm>
          <a:prstGeom prst="rect">
            <a:avLst/>
          </a:prstGeom>
        </p:spPr>
        <p:txBody>
          <a:bodyPr vert="horz" lIns="109728" tIns="54864" rIns="109728" bIns="54864" rtlCol="0" anchor="ctr">
            <a:noAutofit/>
          </a:bodyPr>
          <a:lstStyle/>
          <a:p>
            <a:pPr lvl="0"/>
            <a:r>
              <a:rPr lang="en-US" sz="96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105367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2" y="2318386"/>
            <a:ext cx="10316002" cy="3114552"/>
          </a:xfrm>
        </p:spPr>
        <p:txBody>
          <a:bodyPr anchor="b">
            <a:normAutofit/>
          </a:bodyPr>
          <a:lstStyle>
            <a:lvl1pPr algn="l">
              <a:defRPr sz="528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2" y="5432938"/>
            <a:ext cx="10316002" cy="1816697"/>
          </a:xfrm>
        </p:spPr>
        <p:txBody>
          <a:bodyPr anchor="t">
            <a:normAutofit/>
          </a:bodyPr>
          <a:lstStyle>
            <a:lvl1pPr marL="0" indent="0" algn="l">
              <a:buNone/>
              <a:defRPr sz="216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24378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1" y="731520"/>
            <a:ext cx="9712961" cy="3627120"/>
          </a:xfrm>
        </p:spPr>
        <p:txBody>
          <a:bodyPr anchor="ctr">
            <a:normAutofit/>
          </a:bodyPr>
          <a:lstStyle>
            <a:lvl1pPr algn="l">
              <a:defRPr sz="528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9" y="4815840"/>
            <a:ext cx="10316003" cy="61709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88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48640" indent="0">
              <a:buFontTx/>
              <a:buNone/>
              <a:defRPr/>
            </a:lvl2pPr>
            <a:lvl3pPr marL="1097280" indent="0">
              <a:buFontTx/>
              <a:buNone/>
              <a:defRPr/>
            </a:lvl3pPr>
            <a:lvl4pPr marL="1645920" indent="0">
              <a:buFontTx/>
              <a:buNone/>
              <a:defRPr/>
            </a:lvl4pPr>
            <a:lvl5pPr marL="219456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2" y="5432938"/>
            <a:ext cx="10316002" cy="1816697"/>
          </a:xfrm>
        </p:spPr>
        <p:txBody>
          <a:bodyPr anchor="t">
            <a:normAutofit/>
          </a:bodyPr>
          <a:lstStyle>
            <a:lvl1pPr marL="0" indent="0" algn="l">
              <a:buNone/>
              <a:defRPr sz="216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50244" y="948454"/>
            <a:ext cx="731520" cy="701731"/>
          </a:xfrm>
          <a:prstGeom prst="rect">
            <a:avLst/>
          </a:prstGeom>
        </p:spPr>
        <p:txBody>
          <a:bodyPr vert="horz" lIns="109728" tIns="54864" rIns="109728" bIns="54864" rtlCol="0" anchor="ctr">
            <a:noAutofit/>
          </a:bodyPr>
          <a:lstStyle/>
          <a:p>
            <a:pPr lvl="0"/>
            <a:r>
              <a:rPr lang="en-US" sz="96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71613" y="3463867"/>
            <a:ext cx="731520" cy="701731"/>
          </a:xfrm>
          <a:prstGeom prst="rect">
            <a:avLst/>
          </a:prstGeom>
        </p:spPr>
        <p:txBody>
          <a:bodyPr vert="horz" lIns="109728" tIns="54864" rIns="109728" bIns="54864" rtlCol="0" anchor="ctr">
            <a:noAutofit/>
          </a:bodyPr>
          <a:lstStyle/>
          <a:p>
            <a:pPr lvl="0"/>
            <a:r>
              <a:rPr lang="en-US" sz="96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918565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59" y="731520"/>
            <a:ext cx="10305844" cy="3627120"/>
          </a:xfrm>
        </p:spPr>
        <p:txBody>
          <a:bodyPr anchor="ctr">
            <a:normAutofit/>
          </a:bodyPr>
          <a:lstStyle>
            <a:lvl1pPr algn="l">
              <a:defRPr sz="528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9" y="4815840"/>
            <a:ext cx="10316003" cy="61709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880">
                <a:solidFill>
                  <a:schemeClr val="accent1"/>
                </a:solidFill>
              </a:defRPr>
            </a:lvl1pPr>
            <a:lvl2pPr marL="548640" indent="0">
              <a:buFontTx/>
              <a:buNone/>
              <a:defRPr/>
            </a:lvl2pPr>
            <a:lvl3pPr marL="1097280" indent="0">
              <a:buFontTx/>
              <a:buNone/>
              <a:defRPr/>
            </a:lvl3pPr>
            <a:lvl4pPr marL="1645920" indent="0">
              <a:buFontTx/>
              <a:buNone/>
              <a:defRPr/>
            </a:lvl4pPr>
            <a:lvl5pPr marL="219456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2" y="5432938"/>
            <a:ext cx="10316002" cy="1816697"/>
          </a:xfrm>
        </p:spPr>
        <p:txBody>
          <a:bodyPr anchor="t">
            <a:normAutofit/>
          </a:bodyPr>
          <a:lstStyle>
            <a:lvl1pPr marL="0" indent="0" algn="l">
              <a:buNone/>
              <a:defRPr sz="216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585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90058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61208" y="731520"/>
            <a:ext cx="1565692" cy="630174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2" y="731520"/>
            <a:ext cx="8472180" cy="63017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965316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359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10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945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631453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79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2" y="3241041"/>
            <a:ext cx="10316002" cy="2191897"/>
          </a:xfrm>
        </p:spPr>
        <p:txBody>
          <a:bodyPr anchor="b"/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2" y="5432938"/>
            <a:ext cx="10316002" cy="1032480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01792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1" y="2592707"/>
            <a:ext cx="5020842" cy="46569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7964" y="2592707"/>
            <a:ext cx="5020841" cy="46569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59647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894" y="2593180"/>
            <a:ext cx="5022748" cy="691514"/>
          </a:xfrm>
        </p:spPr>
        <p:txBody>
          <a:bodyPr anchor="b">
            <a:noAutofit/>
          </a:bodyPr>
          <a:lstStyle>
            <a:lvl1pPr marL="0" indent="0">
              <a:buNone/>
              <a:defRPr sz="2880" b="0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0894" y="3284695"/>
            <a:ext cx="5022748" cy="396494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06059" y="2593180"/>
            <a:ext cx="5022742" cy="691514"/>
          </a:xfrm>
        </p:spPr>
        <p:txBody>
          <a:bodyPr anchor="b">
            <a:noAutofit/>
          </a:bodyPr>
          <a:lstStyle>
            <a:lvl1pPr marL="0" indent="0">
              <a:buNone/>
              <a:defRPr sz="2880" b="0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06062" y="3284695"/>
            <a:ext cx="5022740" cy="396494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6451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1" y="731520"/>
            <a:ext cx="10316002" cy="158496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15187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90757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1" y="1798325"/>
            <a:ext cx="4625434" cy="1534159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554" y="617910"/>
            <a:ext cx="5416249" cy="66317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1" y="3332483"/>
            <a:ext cx="4625434" cy="3101339"/>
          </a:xfrm>
        </p:spPr>
        <p:txBody>
          <a:bodyPr>
            <a:normAutofit/>
          </a:bodyPr>
          <a:lstStyle>
            <a:lvl1pPr marL="0" indent="0">
              <a:buNone/>
              <a:defRPr sz="1680"/>
            </a:lvl1pPr>
            <a:lvl2pPr marL="548476" indent="0">
              <a:buNone/>
              <a:defRPr sz="1680"/>
            </a:lvl2pPr>
            <a:lvl3pPr marL="1096951" indent="0">
              <a:buNone/>
              <a:defRPr sz="1440"/>
            </a:lvl3pPr>
            <a:lvl4pPr marL="1645427" indent="0">
              <a:buNone/>
              <a:defRPr sz="1200"/>
            </a:lvl4pPr>
            <a:lvl5pPr marL="2193901" indent="0">
              <a:buNone/>
              <a:defRPr sz="1200"/>
            </a:lvl5pPr>
            <a:lvl6pPr marL="2742377" indent="0">
              <a:buNone/>
              <a:defRPr sz="1200"/>
            </a:lvl6pPr>
            <a:lvl7pPr marL="3290852" indent="0">
              <a:buNone/>
              <a:defRPr sz="1200"/>
            </a:lvl7pPr>
            <a:lvl8pPr marL="3839328" indent="0">
              <a:buNone/>
              <a:defRPr sz="1200"/>
            </a:lvl8pPr>
            <a:lvl9pPr marL="4387804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915209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2" y="5760720"/>
            <a:ext cx="10316000" cy="680086"/>
          </a:xfrm>
        </p:spPr>
        <p:txBody>
          <a:bodyPr anchor="b">
            <a:normAutofit/>
          </a:bodyPr>
          <a:lstStyle>
            <a:lvl1pPr algn="l">
              <a:defRPr sz="288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801" y="731520"/>
            <a:ext cx="10316002" cy="4614862"/>
          </a:xfrm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2" y="6440806"/>
            <a:ext cx="10316000" cy="808829"/>
          </a:xfrm>
        </p:spPr>
        <p:txBody>
          <a:bodyPr>
            <a:normAutofit/>
          </a:bodyPr>
          <a:lstStyle>
            <a:lvl1pPr marL="0" indent="0">
              <a:buNone/>
              <a:defRPr sz="144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2/17/2025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63184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10160"/>
            <a:ext cx="14630400" cy="823976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1" y="731520"/>
            <a:ext cx="10316002" cy="15849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1" y="2592707"/>
            <a:ext cx="10316002" cy="4656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46160" y="7249635"/>
            <a:ext cx="1094327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2801" y="7249635"/>
            <a:ext cx="7557134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08796" y="7249635"/>
            <a:ext cx="820007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accent1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17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  <p:sldLayoutId id="2147483743" r:id="rId18"/>
    <p:sldLayoutId id="2147483744" r:id="rId19"/>
    <p:sldLayoutId id="2147483747" r:id="rId20"/>
  </p:sldLayoutIdLst>
  <p:hf sldNum="0" hdr="0" ftr="0" dt="0"/>
  <p:txStyles>
    <p:titleStyle>
      <a:lvl1pPr algn="l" defTabSz="548640" rtl="0" eaLnBrk="1" latinLnBrk="0" hangingPunct="1">
        <a:spcBef>
          <a:spcPct val="0"/>
        </a:spcBef>
        <a:buNone/>
        <a:defRPr sz="432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11480" indent="-411480" algn="l" defTabSz="548640" rtl="0" eaLnBrk="1" latinLnBrk="0" hangingPunct="1"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1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91540" indent="-342900" algn="l" defTabSz="548640" rtl="0" eaLnBrk="1" latinLnBrk="0" hangingPunct="1"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9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8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9202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46888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301752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56616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41148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6634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280190" y="1213723"/>
            <a:ext cx="7556421" cy="37212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4650" b="1" dirty="0">
                <a:solidFill>
                  <a:srgbClr val="000000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Поэтапное внедрение Программы просвещения родителей (законных представителей) в ДОУ</a:t>
            </a:r>
            <a:endParaRPr lang="en-US" sz="4650" dirty="0"/>
          </a:p>
        </p:txBody>
      </p:sp>
      <p:sp>
        <p:nvSpPr>
          <p:cNvPr id="6" name="Text 3"/>
          <p:cNvSpPr/>
          <p:nvPr/>
        </p:nvSpPr>
        <p:spPr>
          <a:xfrm>
            <a:off x="6397943" y="6768584"/>
            <a:ext cx="127397" cy="9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</a:pPr>
            <a:endParaRPr lang="en-US" sz="750" dirty="0"/>
          </a:p>
        </p:txBody>
      </p:sp>
      <p:sp>
        <p:nvSpPr>
          <p:cNvPr id="7" name="Text 4"/>
          <p:cNvSpPr/>
          <p:nvPr/>
        </p:nvSpPr>
        <p:spPr>
          <a:xfrm>
            <a:off x="10598134" y="6570166"/>
            <a:ext cx="2850237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6280190" y="289932"/>
            <a:ext cx="7168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образования Администрации Цимлянского района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21" y="474598"/>
            <a:ext cx="5800034" cy="7219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1746" y="911066"/>
            <a:ext cx="7464147" cy="5923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650"/>
              </a:lnSpc>
              <a:buNone/>
            </a:pPr>
            <a:r>
              <a:rPr lang="en-US" sz="3700" b="1" dirty="0">
                <a:solidFill>
                  <a:srgbClr val="000000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Этапы внедрения Программы</a:t>
            </a:r>
            <a:endParaRPr lang="en-US" sz="3700" dirty="0"/>
          </a:p>
        </p:txBody>
      </p:sp>
      <p:sp>
        <p:nvSpPr>
          <p:cNvPr id="4" name="Shape 1"/>
          <p:cNvSpPr/>
          <p:nvPr/>
        </p:nvSpPr>
        <p:spPr>
          <a:xfrm>
            <a:off x="891064" y="1774150"/>
            <a:ext cx="22860" cy="5544264"/>
          </a:xfrm>
          <a:prstGeom prst="roundRect">
            <a:avLst>
              <a:gd name="adj" fmla="val 331629"/>
            </a:avLst>
          </a:prstGeom>
          <a:solidFill>
            <a:srgbClr val="B2D4E5"/>
          </a:solidFill>
          <a:ln/>
        </p:spPr>
      </p:sp>
      <p:sp>
        <p:nvSpPr>
          <p:cNvPr id="5" name="Shape 2"/>
          <p:cNvSpPr/>
          <p:nvPr/>
        </p:nvSpPr>
        <p:spPr>
          <a:xfrm>
            <a:off x="1082695" y="2168723"/>
            <a:ext cx="631746" cy="22860"/>
          </a:xfrm>
          <a:prstGeom prst="roundRect">
            <a:avLst>
              <a:gd name="adj" fmla="val 331629"/>
            </a:avLst>
          </a:prstGeom>
          <a:solidFill>
            <a:srgbClr val="B2D4E5"/>
          </a:solidFill>
          <a:ln/>
        </p:spPr>
      </p:sp>
      <p:sp>
        <p:nvSpPr>
          <p:cNvPr id="6" name="Shape 3"/>
          <p:cNvSpPr/>
          <p:nvPr/>
        </p:nvSpPr>
        <p:spPr>
          <a:xfrm>
            <a:off x="699433" y="1977152"/>
            <a:ext cx="406122" cy="406122"/>
          </a:xfrm>
          <a:prstGeom prst="roundRect">
            <a:avLst>
              <a:gd name="adj" fmla="val 18667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841593" y="2037993"/>
            <a:ext cx="121682" cy="2843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220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1</a:t>
            </a:r>
            <a:endParaRPr lang="en-US" sz="2200" dirty="0"/>
          </a:p>
        </p:txBody>
      </p:sp>
      <p:sp>
        <p:nvSpPr>
          <p:cNvPr id="8" name="Text 5"/>
          <p:cNvSpPr/>
          <p:nvPr/>
        </p:nvSpPr>
        <p:spPr>
          <a:xfrm>
            <a:off x="1895237" y="1954649"/>
            <a:ext cx="3275052" cy="296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Этап 1: Подготовительный</a:t>
            </a:r>
            <a:endParaRPr lang="en-US" sz="1850" dirty="0"/>
          </a:p>
        </p:txBody>
      </p:sp>
      <p:sp>
        <p:nvSpPr>
          <p:cNvPr id="9" name="Text 6"/>
          <p:cNvSpPr/>
          <p:nvPr/>
        </p:nvSpPr>
        <p:spPr>
          <a:xfrm>
            <a:off x="1895237" y="2358985"/>
            <a:ext cx="6617018" cy="8661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Анализ существующей практики работы с родителями. Разработка плана мероприятий. Создание информационной базы (буклеты, памятки). Анкетирование родителей для выявления потребностей.</a:t>
            </a:r>
            <a:endParaRPr lang="en-US" sz="1400" dirty="0"/>
          </a:p>
        </p:txBody>
      </p:sp>
      <p:sp>
        <p:nvSpPr>
          <p:cNvPr id="10" name="Shape 7"/>
          <p:cNvSpPr/>
          <p:nvPr/>
        </p:nvSpPr>
        <p:spPr>
          <a:xfrm>
            <a:off x="1082695" y="3980736"/>
            <a:ext cx="631746" cy="22860"/>
          </a:xfrm>
          <a:prstGeom prst="roundRect">
            <a:avLst>
              <a:gd name="adj" fmla="val 331629"/>
            </a:avLst>
          </a:prstGeom>
          <a:solidFill>
            <a:srgbClr val="B2D4E5"/>
          </a:solidFill>
          <a:ln/>
        </p:spPr>
      </p:sp>
      <p:sp>
        <p:nvSpPr>
          <p:cNvPr id="11" name="Shape 8"/>
          <p:cNvSpPr/>
          <p:nvPr/>
        </p:nvSpPr>
        <p:spPr>
          <a:xfrm>
            <a:off x="699433" y="3789164"/>
            <a:ext cx="406122" cy="406122"/>
          </a:xfrm>
          <a:prstGeom prst="roundRect">
            <a:avLst>
              <a:gd name="adj" fmla="val 18667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821829" y="3850005"/>
            <a:ext cx="161211" cy="2843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220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2</a:t>
            </a:r>
            <a:endParaRPr lang="en-US" sz="2200" dirty="0"/>
          </a:p>
        </p:txBody>
      </p:sp>
      <p:sp>
        <p:nvSpPr>
          <p:cNvPr id="13" name="Text 10"/>
          <p:cNvSpPr/>
          <p:nvPr/>
        </p:nvSpPr>
        <p:spPr>
          <a:xfrm>
            <a:off x="1895237" y="3766661"/>
            <a:ext cx="5424130" cy="296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Этап 2: Информационно-просветительский</a:t>
            </a:r>
            <a:endParaRPr lang="en-US" sz="1850" dirty="0"/>
          </a:p>
        </p:txBody>
      </p:sp>
      <p:sp>
        <p:nvSpPr>
          <p:cNvPr id="14" name="Text 11"/>
          <p:cNvSpPr/>
          <p:nvPr/>
        </p:nvSpPr>
        <p:spPr>
          <a:xfrm>
            <a:off x="1895237" y="4170998"/>
            <a:ext cx="6617018" cy="115490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Проведение родительских собраний по актуальным темам. Организация консультаций специалистов ДОУ. Размещение информационных материалов на сайте ДОУ и в группах. Проведение мастер-классов для родителей.</a:t>
            </a:r>
            <a:endParaRPr lang="en-US" sz="1400" dirty="0"/>
          </a:p>
        </p:txBody>
      </p:sp>
      <p:sp>
        <p:nvSpPr>
          <p:cNvPr id="15" name="Shape 12"/>
          <p:cNvSpPr/>
          <p:nvPr/>
        </p:nvSpPr>
        <p:spPr>
          <a:xfrm>
            <a:off x="1082695" y="6081474"/>
            <a:ext cx="631746" cy="22860"/>
          </a:xfrm>
          <a:prstGeom prst="roundRect">
            <a:avLst>
              <a:gd name="adj" fmla="val 331629"/>
            </a:avLst>
          </a:prstGeom>
          <a:solidFill>
            <a:srgbClr val="B2D4E5"/>
          </a:solidFill>
          <a:ln/>
        </p:spPr>
      </p:sp>
      <p:sp>
        <p:nvSpPr>
          <p:cNvPr id="16" name="Shape 13"/>
          <p:cNvSpPr/>
          <p:nvPr/>
        </p:nvSpPr>
        <p:spPr>
          <a:xfrm>
            <a:off x="699433" y="5889903"/>
            <a:ext cx="406122" cy="406122"/>
          </a:xfrm>
          <a:prstGeom prst="roundRect">
            <a:avLst>
              <a:gd name="adj" fmla="val 18667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821948" y="5950744"/>
            <a:ext cx="160973" cy="2843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00"/>
              </a:lnSpc>
              <a:buNone/>
            </a:pPr>
            <a:r>
              <a:rPr lang="en-US" sz="220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3</a:t>
            </a:r>
            <a:endParaRPr lang="en-US" sz="2200" dirty="0"/>
          </a:p>
        </p:txBody>
      </p:sp>
      <p:sp>
        <p:nvSpPr>
          <p:cNvPr id="18" name="Text 15"/>
          <p:cNvSpPr/>
          <p:nvPr/>
        </p:nvSpPr>
        <p:spPr>
          <a:xfrm>
            <a:off x="1895237" y="5867400"/>
            <a:ext cx="4508063" cy="296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85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Этап 3: Практико-ориентированный</a:t>
            </a:r>
            <a:endParaRPr lang="en-US" sz="1850" dirty="0"/>
          </a:p>
        </p:txBody>
      </p:sp>
      <p:sp>
        <p:nvSpPr>
          <p:cNvPr id="19" name="Text 16"/>
          <p:cNvSpPr/>
          <p:nvPr/>
        </p:nvSpPr>
        <p:spPr>
          <a:xfrm>
            <a:off x="1895237" y="6271736"/>
            <a:ext cx="6617018" cy="8661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Организация совместных мероприятий для детей и родителей. Внедрение инновационных методик в работу с семьей. Мониторинг эффективности программы.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177915" y="692467"/>
            <a:ext cx="6698932" cy="6482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100"/>
              </a:lnSpc>
              <a:buNone/>
            </a:pPr>
            <a:r>
              <a:rPr lang="en-US" sz="4050" b="1" dirty="0">
                <a:solidFill>
                  <a:srgbClr val="000000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Ожидаемые результаты</a:t>
            </a:r>
            <a:endParaRPr lang="en-US" sz="4050" dirty="0"/>
          </a:p>
        </p:txBody>
      </p:sp>
      <p:sp>
        <p:nvSpPr>
          <p:cNvPr id="4" name="Shape 1"/>
          <p:cNvSpPr/>
          <p:nvPr/>
        </p:nvSpPr>
        <p:spPr>
          <a:xfrm>
            <a:off x="6177915" y="1637109"/>
            <a:ext cx="7760970" cy="1484828"/>
          </a:xfrm>
          <a:prstGeom prst="roundRect">
            <a:avLst>
              <a:gd name="adj" fmla="val 5589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6383060" y="1842254"/>
            <a:ext cx="3624263" cy="3240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00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Вовлеченность родителей</a:t>
            </a:r>
            <a:endParaRPr lang="en-US" sz="2000" dirty="0"/>
          </a:p>
        </p:txBody>
      </p:sp>
      <p:sp>
        <p:nvSpPr>
          <p:cNvPr id="6" name="Text 3"/>
          <p:cNvSpPr/>
          <p:nvPr/>
        </p:nvSpPr>
        <p:spPr>
          <a:xfrm>
            <a:off x="6383060" y="2284809"/>
            <a:ext cx="7350681" cy="6319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50"/>
              </a:lnSpc>
              <a:buNone/>
            </a:pPr>
            <a:r>
              <a:rPr lang="en-US" sz="1550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Повышение уровня вовлеченности родителей в образовательный процесс.</a:t>
            </a:r>
            <a:endParaRPr lang="en-US" sz="1550" dirty="0"/>
          </a:p>
        </p:txBody>
      </p:sp>
      <p:sp>
        <p:nvSpPr>
          <p:cNvPr id="7" name="Shape 4"/>
          <p:cNvSpPr/>
          <p:nvPr/>
        </p:nvSpPr>
        <p:spPr>
          <a:xfrm>
            <a:off x="6177915" y="3319463"/>
            <a:ext cx="7760970" cy="1168837"/>
          </a:xfrm>
          <a:prstGeom prst="roundRect">
            <a:avLst>
              <a:gd name="adj" fmla="val 7100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6383060" y="3524607"/>
            <a:ext cx="5493425" cy="3240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00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Психолого-педагогическая грамотность</a:t>
            </a:r>
            <a:endParaRPr lang="en-US" sz="2000" dirty="0"/>
          </a:p>
        </p:txBody>
      </p:sp>
      <p:sp>
        <p:nvSpPr>
          <p:cNvPr id="9" name="Text 6"/>
          <p:cNvSpPr/>
          <p:nvPr/>
        </p:nvSpPr>
        <p:spPr>
          <a:xfrm>
            <a:off x="6383060" y="3967163"/>
            <a:ext cx="7350681" cy="315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50"/>
              </a:lnSpc>
              <a:buNone/>
            </a:pPr>
            <a:r>
              <a:rPr lang="en-US" sz="1550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Улучшение психолого-педагогической грамотности родителей.</a:t>
            </a:r>
            <a:endParaRPr lang="en-US" sz="1550" dirty="0"/>
          </a:p>
        </p:txBody>
      </p:sp>
      <p:sp>
        <p:nvSpPr>
          <p:cNvPr id="10" name="Shape 7"/>
          <p:cNvSpPr/>
          <p:nvPr/>
        </p:nvSpPr>
        <p:spPr>
          <a:xfrm>
            <a:off x="6177915" y="4685824"/>
            <a:ext cx="7760970" cy="1484828"/>
          </a:xfrm>
          <a:prstGeom prst="roundRect">
            <a:avLst>
              <a:gd name="adj" fmla="val 5589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6383060" y="4890968"/>
            <a:ext cx="4116348" cy="3240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00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Взаимодействие ДОУ и семьи</a:t>
            </a:r>
            <a:endParaRPr lang="en-US" sz="2000" dirty="0"/>
          </a:p>
        </p:txBody>
      </p:sp>
      <p:sp>
        <p:nvSpPr>
          <p:cNvPr id="12" name="Text 9"/>
          <p:cNvSpPr/>
          <p:nvPr/>
        </p:nvSpPr>
        <p:spPr>
          <a:xfrm>
            <a:off x="6383060" y="5333524"/>
            <a:ext cx="7350681" cy="6319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50"/>
              </a:lnSpc>
              <a:buNone/>
            </a:pPr>
            <a:r>
              <a:rPr lang="en-US" sz="1550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Создание более гармоничной и эффективной системы взаимодействия ДОУ и семьи.</a:t>
            </a:r>
            <a:endParaRPr lang="en-US" sz="1550" dirty="0"/>
          </a:p>
        </p:txBody>
      </p:sp>
      <p:sp>
        <p:nvSpPr>
          <p:cNvPr id="13" name="Shape 10"/>
          <p:cNvSpPr/>
          <p:nvPr/>
        </p:nvSpPr>
        <p:spPr>
          <a:xfrm>
            <a:off x="6177915" y="6368177"/>
            <a:ext cx="7760970" cy="1168837"/>
          </a:xfrm>
          <a:prstGeom prst="roundRect">
            <a:avLst>
              <a:gd name="adj" fmla="val 7100"/>
            </a:avLst>
          </a:prstGeom>
          <a:solidFill>
            <a:srgbClr val="CCEEFF"/>
          </a:solidFill>
          <a:ln w="7620">
            <a:solidFill>
              <a:srgbClr val="B2D4E5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6383060" y="6573322"/>
            <a:ext cx="2593181" cy="3240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000" b="1" dirty="0">
                <a:solidFill>
                  <a:srgbClr val="272525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Развитие детей</a:t>
            </a:r>
            <a:endParaRPr lang="en-US" sz="2000" dirty="0"/>
          </a:p>
        </p:txBody>
      </p:sp>
      <p:sp>
        <p:nvSpPr>
          <p:cNvPr id="15" name="Text 12"/>
          <p:cNvSpPr/>
          <p:nvPr/>
        </p:nvSpPr>
        <p:spPr>
          <a:xfrm>
            <a:off x="6383060" y="7015877"/>
            <a:ext cx="7350681" cy="315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50"/>
              </a:lnSpc>
              <a:buNone/>
            </a:pPr>
            <a:r>
              <a:rPr lang="en-US" sz="1550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Положительная динамика в развитии детей.</a:t>
            </a:r>
            <a:endParaRPr 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3209687"/>
            <a:ext cx="5954197" cy="744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850"/>
              </a:lnSpc>
              <a:buNone/>
            </a:pPr>
            <a:r>
              <a:rPr lang="en-US" sz="4650" b="1" dirty="0">
                <a:solidFill>
                  <a:srgbClr val="000000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Следующие шаги</a:t>
            </a:r>
            <a:endParaRPr lang="en-US" sz="4650" dirty="0"/>
          </a:p>
        </p:txBody>
      </p:sp>
      <p:sp>
        <p:nvSpPr>
          <p:cNvPr id="4" name="Text 1"/>
          <p:cNvSpPr/>
          <p:nvPr/>
        </p:nvSpPr>
        <p:spPr>
          <a:xfrm>
            <a:off x="793790" y="4294108"/>
            <a:ext cx="75564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Обсуждение деталей реализации Программы. Создание рабочей группы для планирования и координации.</a:t>
            </a:r>
            <a:endParaRPr lang="en-US" sz="1750" dirty="0"/>
          </a:p>
        </p:txBody>
      </p:sp>
      <p:sp>
        <p:nvSpPr>
          <p:cNvPr id="5" name="TextBox 4"/>
          <p:cNvSpPr txBox="1"/>
          <p:nvPr/>
        </p:nvSpPr>
        <p:spPr>
          <a:xfrm>
            <a:off x="367990" y="5553307"/>
            <a:ext cx="8106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https://</a:t>
            </a:r>
            <a:r>
              <a:rPr lang="ru-RU" sz="4000" dirty="0" err="1"/>
              <a:t>институтвоспитания.рф</a:t>
            </a:r>
            <a:r>
              <a:rPr lang="ru-RU" sz="4000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629" y="233090"/>
            <a:ext cx="7237761" cy="36283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133" y="4351298"/>
            <a:ext cx="6518895" cy="343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486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813" y="286989"/>
            <a:ext cx="8616950" cy="2882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08" y="3284344"/>
            <a:ext cx="10058400" cy="406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331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280190" y="1213723"/>
            <a:ext cx="7556421" cy="37212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4650" b="1" dirty="0">
                <a:solidFill>
                  <a:srgbClr val="000000"/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Поэтапное внедрение Программы просвещения родителей (законных представителей) в ДОУ</a:t>
            </a:r>
            <a:endParaRPr lang="en-US" sz="4650" dirty="0"/>
          </a:p>
        </p:txBody>
      </p:sp>
      <p:sp>
        <p:nvSpPr>
          <p:cNvPr id="6" name="Text 3"/>
          <p:cNvSpPr/>
          <p:nvPr/>
        </p:nvSpPr>
        <p:spPr>
          <a:xfrm>
            <a:off x="6397943" y="6768584"/>
            <a:ext cx="127397" cy="9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</a:pPr>
            <a:endParaRPr lang="en-US" sz="750" dirty="0"/>
          </a:p>
        </p:txBody>
      </p:sp>
      <p:sp>
        <p:nvSpPr>
          <p:cNvPr id="7" name="Text 4"/>
          <p:cNvSpPr/>
          <p:nvPr/>
        </p:nvSpPr>
        <p:spPr>
          <a:xfrm>
            <a:off x="10598134" y="6570166"/>
            <a:ext cx="2850237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6280190" y="289932"/>
            <a:ext cx="7168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образования Администрации Цимлянского района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21" y="474598"/>
            <a:ext cx="5800034" cy="721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00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015" y="382290"/>
            <a:ext cx="6188926" cy="770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6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89" y="2865861"/>
            <a:ext cx="13951981" cy="47392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860" y="662412"/>
            <a:ext cx="6108550" cy="203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0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02" y="330240"/>
            <a:ext cx="9288966" cy="764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8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7906026" cy="767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01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91" y="858644"/>
            <a:ext cx="13258193" cy="525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35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083" y="223025"/>
            <a:ext cx="9469306" cy="759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5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02" y="613450"/>
            <a:ext cx="12945694" cy="71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0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6703" y="1728439"/>
            <a:ext cx="11351942" cy="549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план на 2025 -2026 учебный год;</a:t>
            </a:r>
          </a:p>
          <a:p>
            <a:pPr>
              <a:lnSpc>
                <a:spcPct val="15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с родителями; </a:t>
            </a:r>
          </a:p>
          <a:p>
            <a:pPr>
              <a:lnSpc>
                <a:spcPct val="15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«О создании рабочей группы»;</a:t>
            </a:r>
          </a:p>
          <a:p>
            <a:pPr>
              <a:lnSpc>
                <a:spcPct val="15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Облачное хранилище ( рекомендовано);</a:t>
            </a:r>
          </a:p>
          <a:p>
            <a:pPr>
              <a:lnSpc>
                <a:spcPct val="150000"/>
              </a:lnSpc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3405" y="289932"/>
            <a:ext cx="9779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документами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71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296</TotalTime>
  <Words>217</Words>
  <Application>Microsoft Office PowerPoint</Application>
  <PresentationFormat>Произвольный</PresentationFormat>
  <Paragraphs>36</Paragraphs>
  <Slides>15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Inter</vt:lpstr>
      <vt:lpstr>Trebuchet MS</vt:lpstr>
      <vt:lpstr>Calibri</vt:lpstr>
      <vt:lpstr>Petrona Bold</vt:lpstr>
      <vt:lpstr>Wingdings 3</vt:lpstr>
      <vt:lpstr>Times New Roman</vt:lpstr>
      <vt:lpstr>Arial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Пользователь</cp:lastModifiedBy>
  <cp:revision>11</cp:revision>
  <dcterms:created xsi:type="dcterms:W3CDTF">2025-02-10T08:00:40Z</dcterms:created>
  <dcterms:modified xsi:type="dcterms:W3CDTF">2025-02-17T08:58:23Z</dcterms:modified>
</cp:coreProperties>
</file>